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60" r:id="rId5"/>
    <p:sldId id="262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44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E36-94F0-44AD-910B-0C9D16156C8C}" type="datetimeFigureOut">
              <a:rPr lang="ru-RU" smtClean="0"/>
              <a:pPr/>
              <a:t>16.12.22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0555-EFDE-4C89-9D92-3BBCC421E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5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E36-94F0-44AD-910B-0C9D16156C8C}" type="datetimeFigureOut">
              <a:rPr lang="ru-RU" smtClean="0"/>
              <a:pPr/>
              <a:t>16.12.22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0555-EFDE-4C89-9D92-3BBCC421E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9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E36-94F0-44AD-910B-0C9D16156C8C}" type="datetimeFigureOut">
              <a:rPr lang="ru-RU" smtClean="0"/>
              <a:pPr/>
              <a:t>16.12.22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0555-EFDE-4C89-9D92-3BBCC421E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3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E36-94F0-44AD-910B-0C9D16156C8C}" type="datetimeFigureOut">
              <a:rPr lang="ru-RU" smtClean="0"/>
              <a:pPr/>
              <a:t>16.12.22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0555-EFDE-4C89-9D92-3BBCC421E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9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E36-94F0-44AD-910B-0C9D16156C8C}" type="datetimeFigureOut">
              <a:rPr lang="ru-RU" smtClean="0"/>
              <a:pPr/>
              <a:t>16.12.22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0555-EFDE-4C89-9D92-3BBCC421E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3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E36-94F0-44AD-910B-0C9D16156C8C}" type="datetimeFigureOut">
              <a:rPr lang="ru-RU" smtClean="0"/>
              <a:pPr/>
              <a:t>16.12.22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0555-EFDE-4C89-9D92-3BBCC421E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4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E36-94F0-44AD-910B-0C9D16156C8C}" type="datetimeFigureOut">
              <a:rPr lang="ru-RU" smtClean="0"/>
              <a:pPr/>
              <a:t>16.12.22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0555-EFDE-4C89-9D92-3BBCC421E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E36-94F0-44AD-910B-0C9D16156C8C}" type="datetimeFigureOut">
              <a:rPr lang="ru-RU" smtClean="0"/>
              <a:pPr/>
              <a:t>16.12.22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0555-EFDE-4C89-9D92-3BBCC421E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9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E36-94F0-44AD-910B-0C9D16156C8C}" type="datetimeFigureOut">
              <a:rPr lang="ru-RU" smtClean="0"/>
              <a:pPr/>
              <a:t>16.12.22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0555-EFDE-4C89-9D92-3BBCC421E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06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E36-94F0-44AD-910B-0C9D16156C8C}" type="datetimeFigureOut">
              <a:rPr lang="ru-RU" smtClean="0"/>
              <a:pPr/>
              <a:t>16.12.22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0555-EFDE-4C89-9D92-3BBCC421E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2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E36-94F0-44AD-910B-0C9D16156C8C}" type="datetimeFigureOut">
              <a:rPr lang="ru-RU" smtClean="0"/>
              <a:pPr/>
              <a:t>16.12.22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0555-EFDE-4C89-9D92-3BBCC421E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8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B2E36-94F0-44AD-910B-0C9D16156C8C}" type="datetimeFigureOut">
              <a:rPr lang="ru-RU" smtClean="0"/>
              <a:pPr/>
              <a:t>16.12.22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C0555-EFDE-4C89-9D92-3BBCC421E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572560" cy="321471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функциональной грамотности на уроках английского языка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(из опыта работы)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5572140"/>
            <a:ext cx="5929354" cy="1285860"/>
          </a:xfrm>
        </p:spPr>
        <p:txBody>
          <a:bodyPr>
            <a:normAutofit/>
          </a:bodyPr>
          <a:lstStyle/>
          <a:p>
            <a:pPr algn="r"/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«Гимназия 2» г.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Воркуты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Подорова М.А, руководитель МО иностранных языков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42910" y="214290"/>
            <a:ext cx="7572428" cy="6500858"/>
            <a:chOff x="785786" y="71414"/>
            <a:chExt cx="7572428" cy="6500858"/>
          </a:xfrm>
        </p:grpSpPr>
        <p:sp>
          <p:nvSpPr>
            <p:cNvPr id="10" name="Овал 9"/>
            <p:cNvSpPr/>
            <p:nvPr/>
          </p:nvSpPr>
          <p:spPr>
            <a:xfrm>
              <a:off x="785786" y="1214422"/>
              <a:ext cx="2643206" cy="185738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математическая грамотность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3500430" y="71414"/>
              <a:ext cx="2357454" cy="171451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читательская грамотность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000100" y="3429000"/>
              <a:ext cx="2214578" cy="171451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финансовая грамотность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71868" y="4857760"/>
              <a:ext cx="2143140" cy="171451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креативное</a:t>
              </a: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мышление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6000760" y="3357562"/>
              <a:ext cx="2357454" cy="171451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глобальные компетенции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5929322" y="1357298"/>
              <a:ext cx="2286016" cy="171451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естественнонаучная грамотность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Группа 13"/>
            <p:cNvGrpSpPr/>
            <p:nvPr/>
          </p:nvGrpSpPr>
          <p:grpSpPr>
            <a:xfrm>
              <a:off x="3143240" y="1857364"/>
              <a:ext cx="2928958" cy="2928958"/>
              <a:chOff x="3143240" y="1857364"/>
              <a:chExt cx="2928958" cy="2928958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3143240" y="1857364"/>
                <a:ext cx="2928958" cy="2928958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346724" y="2428868"/>
                <a:ext cx="2582598" cy="1791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ctr">
                  <a:spcBef>
                    <a:spcPct val="20000"/>
                  </a:spcBef>
                </a:pPr>
                <a:r>
                  <a:rPr lang="ru-RU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Направления</a:t>
                </a:r>
              </a:p>
              <a:p>
                <a:pPr marL="342900" lvl="0" indent="-342900" algn="ctr">
                  <a:spcBef>
                    <a:spcPct val="20000"/>
                  </a:spcBef>
                </a:pPr>
                <a:r>
                  <a:rPr lang="ru-RU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формирования</a:t>
                </a:r>
              </a:p>
              <a:p>
                <a:pPr marL="342900" lvl="0" indent="-342900" algn="ctr">
                  <a:spcBef>
                    <a:spcPct val="20000"/>
                  </a:spcBef>
                </a:pPr>
                <a:r>
                  <a:rPr lang="ru-RU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ф</a:t>
                </a:r>
                <a:r>
                  <a:rPr lang="ru-RU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ункциональной</a:t>
                </a:r>
              </a:p>
              <a:p>
                <a:pPr marL="342900" lvl="0" indent="-342900" algn="ctr">
                  <a:spcBef>
                    <a:spcPct val="20000"/>
                  </a:spcBef>
                </a:pPr>
                <a:r>
                  <a:rPr lang="ru-RU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грамотности</a:t>
                </a:r>
                <a:endParaRPr lang="ru-RU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714202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Особенности заданий по формированию функциональной грамотности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525963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задача, поставленная вне предметной области и решаемая с помощью предметных знаний;</a:t>
            </a:r>
          </a:p>
          <a:p>
            <a:pPr lvl="0">
              <a:buBlip>
                <a:blip r:embed="rId2"/>
              </a:buBlip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каждом из заданий описывается жизненная ситуация;</a:t>
            </a:r>
          </a:p>
          <a:p>
            <a:pPr lvl="0">
              <a:buBlip>
                <a:blip r:embed="rId2"/>
              </a:buBlip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контекст заданий близок к проблемным ситуациям, возникающим в повседневной жизни;</a:t>
            </a:r>
          </a:p>
          <a:p>
            <a:pPr lvl="0">
              <a:buBlip>
                <a:blip r:embed="rId2"/>
              </a:buBlip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ситуация требует осознанного выбора модели поведения;</a:t>
            </a:r>
          </a:p>
          <a:p>
            <a:pPr lvl="0">
              <a:buBlip>
                <a:blip r:embed="rId2"/>
              </a:buBlip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вопросы изложены простым и ясным языком;</a:t>
            </a:r>
          </a:p>
          <a:p>
            <a:pPr lvl="0">
              <a:buBlip>
                <a:blip r:embed="rId2"/>
              </a:buBlip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используются иллюстрации, таблицы, схемы, диаграммы.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01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финансовой и математической грамотности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ат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5076825" cy="2238375"/>
          </a:xfrm>
          <a:prstGeom prst="rect">
            <a:avLst/>
          </a:prstGeom>
        </p:spPr>
      </p:pic>
      <p:pic>
        <p:nvPicPr>
          <p:cNvPr id="5" name="Рисунок 4" descr="мат и эконом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072066" y="1428736"/>
            <a:ext cx="4071934" cy="5429264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000504"/>
            <a:ext cx="50006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Выявление финансовой информации и ее анализ: з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накомство с  курсом иностранной валюты (Великобритания – фунты стерлингов и пенсы, РФ – рубли и копейки). (Финансовая грамотность).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Погружение в ситуацию, постановка проблемы и ее решение. (Финансовая + математическая грамотность).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043462" cy="17145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естественнонаучной грамотности </a:t>
            </a:r>
          </a:p>
        </p:txBody>
      </p:sp>
      <p:pic>
        <p:nvPicPr>
          <p:cNvPr id="5" name="Picture 2" descr="C:\Users\Учитель\Downloads\Screenshot_2022-12-14-11-59-10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8604"/>
            <a:ext cx="3571868" cy="6429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285992"/>
            <a:ext cx="51435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Погружение учащихся в ситуацию.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Постановка перед ними проблемы.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Обсуждение вариантов решения проблемы.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Эксперимент.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9"/>
            <a:ext cx="9036496" cy="159546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Формирование читательской грамотности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еплош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81125"/>
            <a:ext cx="4800600" cy="547687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61909"/>
              </p:ext>
            </p:extLst>
          </p:nvPr>
        </p:nvGraphicFramePr>
        <p:xfrm>
          <a:off x="4964909" y="2348880"/>
          <a:ext cx="4143404" cy="88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512"/>
                <a:gridCol w="2052892"/>
              </a:tblGrid>
              <a:tr h="513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Places to go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Actions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Historic sights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Visit historic sights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4048" y="1381125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текста на основе таблицы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3429000"/>
            <a:ext cx="45005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Погружение учащихся в ситуацию.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Постановка перед ними проблемы.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Выражение и обоснование собственного мнения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654032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Формирование глобальных компетенции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Учитель\Desktop\Screenshot_2022-12-14-14-27-58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96752"/>
            <a:ext cx="3786214" cy="55721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9124" y="1785926"/>
            <a:ext cx="472580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Проведение фронтального опроса.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Получение информации из текстов.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Оценивание и анализ информации.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Выражение и обоснование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собственного мнения.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/>
          </a:p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253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Формирование функциональной грамотности на уроках английского языка (из опыта работы)</vt:lpstr>
      <vt:lpstr>Презентация PowerPoint</vt:lpstr>
      <vt:lpstr>Особенности заданий по формированию функциональной грамотности</vt:lpstr>
      <vt:lpstr>Формирование финансовой и математической грамотности </vt:lpstr>
      <vt:lpstr>Формирование естественнонаучной грамотности </vt:lpstr>
      <vt:lpstr>Формирование читательской грамотности</vt:lpstr>
      <vt:lpstr>Формирование глобальных компетенции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в области чтения на уроках английского языка</dc:title>
  <dc:creator>user</dc:creator>
  <cp:lastModifiedBy>maria</cp:lastModifiedBy>
  <cp:revision>37</cp:revision>
  <dcterms:created xsi:type="dcterms:W3CDTF">2021-10-23T18:54:02Z</dcterms:created>
  <dcterms:modified xsi:type="dcterms:W3CDTF">2022-12-16T20:05:56Z</dcterms:modified>
</cp:coreProperties>
</file>