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60" r:id="rId3"/>
    <p:sldId id="262" r:id="rId4"/>
    <p:sldId id="261" r:id="rId5"/>
    <p:sldId id="270" r:id="rId6"/>
    <p:sldId id="263" r:id="rId7"/>
    <p:sldId id="264" r:id="rId8"/>
    <p:sldId id="265" r:id="rId9"/>
    <p:sldId id="266" r:id="rId10"/>
    <p:sldId id="269" r:id="rId11"/>
    <p:sldId id="271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3229"/>
    <a:srgbClr val="003374"/>
    <a:srgbClr val="53A3E6"/>
    <a:srgbClr val="ECF3F9"/>
    <a:srgbClr val="FFC900"/>
    <a:srgbClr val="173A8D"/>
    <a:srgbClr val="129481"/>
    <a:srgbClr val="0F2741"/>
    <a:srgbClr val="001736"/>
    <a:srgbClr val="C9A0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>
        <p:scale>
          <a:sx n="66" d="100"/>
          <a:sy n="66" d="100"/>
        </p:scale>
        <p:origin x="-972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65729"/>
            <a:ext cx="788670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91547"/>
            <a:ext cx="7886699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clck.ru/SGLHf" TargetMode="External"/><Relationship Id="rId13" Type="http://schemas.openxmlformats.org/officeDocument/2006/relationships/hyperlink" Target="http://center-imc.ru/" TargetMode="External"/><Relationship Id="rId3" Type="http://schemas.openxmlformats.org/officeDocument/2006/relationships/hyperlink" Target="http://skiv.instrao.ru/bank-zadaniy/matematicheskaya-gramotnost/" TargetMode="External"/><Relationship Id="rId7" Type="http://schemas.openxmlformats.org/officeDocument/2006/relationships/hyperlink" Target="https://goo.su/4KQh" TargetMode="External"/><Relationship Id="rId12" Type="http://schemas.openxmlformats.org/officeDocument/2006/relationships/hyperlink" Target="https://100balnik.ru.com/wp-content/uploads/2019/09/&#1052;&#1040;_7_2019_&#1076;&#1077;&#1084;&#1086;&#1074;&#1077;&#1088;&#1089;&#1080;&#1103;.pdf" TargetMode="External"/><Relationship Id="rId2" Type="http://schemas.openxmlformats.org/officeDocument/2006/relationships/hyperlink" Target="https://rikc.by/ru/PISA/2-ex__pisa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ck.ru/TeVxQ" TargetMode="External"/><Relationship Id="rId11" Type="http://schemas.openxmlformats.org/officeDocument/2006/relationships/hyperlink" Target="https://100balnik.ru.com/wp-content/uploads/2019/09/&#1052;&#1040;_5_2019_&#1076;&#1077;&#1084;&#1086;&#1074;&#1077;&#1088;&#1089;&#1080;&#1103;.pdf" TargetMode="External"/><Relationship Id="rId5" Type="http://schemas.openxmlformats.org/officeDocument/2006/relationships/hyperlink" Target="https://clck.ru/RrBVE" TargetMode="External"/><Relationship Id="rId15" Type="http://schemas.openxmlformats.org/officeDocument/2006/relationships/hyperlink" Target="https://kopilkaurokov.ru/matematika/testi/tiesty-po-matiematikie-dlia-podghotovkie-k-pisa" TargetMode="External"/><Relationship Id="rId10" Type="http://schemas.openxmlformats.org/officeDocument/2006/relationships/hyperlink" Target="https://media.prosv.ru/fg/" TargetMode="External"/><Relationship Id="rId4" Type="http://schemas.openxmlformats.org/officeDocument/2006/relationships/hyperlink" Target="https://clck.ru/TeXmB" TargetMode="External"/><Relationship Id="rId9" Type="http://schemas.openxmlformats.org/officeDocument/2006/relationships/hyperlink" Target="https://fg.resh.edu.ru/functionalliteracy/events" TargetMode="External"/><Relationship Id="rId14" Type="http://schemas.openxmlformats.org/officeDocument/2006/relationships/hyperlink" Target="http://testuser7.narod.ru/School3/Ahmetova1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7159" y="6053559"/>
            <a:ext cx="7986532" cy="4977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22" y="219075"/>
            <a:ext cx="8660423" cy="638175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/>
            </a:r>
            <a:br>
              <a:rPr lang="ru-RU" sz="1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1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/>
            </a:r>
            <a:br>
              <a:rPr lang="ru-RU" sz="1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1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/>
            </a:r>
            <a:br>
              <a:rPr lang="ru-RU" sz="1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1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/>
            </a:r>
            <a:br>
              <a:rPr lang="ru-RU" sz="1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1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/>
            </a:r>
            <a:br>
              <a:rPr lang="ru-RU" sz="1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1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Муниципальное общеобразовательное учреждение «Гимназия №2» г. Воркуты </a:t>
            </a:r>
            <a:r>
              <a:rPr lang="ru-RU" sz="1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/>
            </a:r>
            <a:br>
              <a:rPr lang="ru-RU" sz="1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1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/>
            </a:r>
            <a:br>
              <a:rPr lang="ru-RU" sz="1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1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/>
            </a:r>
            <a:br>
              <a:rPr lang="ru-RU" sz="1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1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/>
            </a:r>
            <a:br>
              <a:rPr lang="ru-RU" sz="1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1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/>
            </a:r>
            <a:br>
              <a:rPr lang="ru-RU" sz="1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1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/>
            </a:r>
            <a:br>
              <a:rPr lang="ru-RU" sz="1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1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/>
            </a:r>
            <a:br>
              <a:rPr lang="ru-RU" sz="1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Функциональная </a:t>
            </a:r>
            <a:br>
              <a:rPr lang="ru-RU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грамотность</a:t>
            </a:r>
            <a:br>
              <a:rPr lang="ru-RU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на уроках математики.</a:t>
            </a:r>
            <a:br>
              <a:rPr lang="ru-RU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ru-RU" sz="1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Взаимодействие двух миров: реального и математического</a:t>
            </a:r>
            <a:r>
              <a:rPr lang="ru-RU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1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/>
            </a:r>
            <a:br>
              <a:rPr lang="ru-RU" sz="1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1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/>
            </a:r>
            <a:br>
              <a:rPr lang="ru-RU" sz="1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1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/>
            </a:r>
            <a:br>
              <a:rPr lang="ru-RU" sz="1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1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/>
            </a:r>
            <a:br>
              <a:rPr lang="ru-RU" sz="1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1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/>
            </a:r>
            <a:br>
              <a:rPr lang="ru-RU" sz="1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1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/>
            </a:r>
            <a:br>
              <a:rPr lang="ru-RU" sz="1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1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Выполнили: </a:t>
            </a:r>
            <a:r>
              <a:rPr lang="ru-RU" sz="1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Чернилина</a:t>
            </a:r>
            <a:r>
              <a:rPr lang="ru-RU" sz="1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Е.В., руководитель МК учителей математики, физики, информатики; Майер Е.В., учитель математики</a:t>
            </a:r>
            <a:endParaRPr lang="en-US" sz="1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Важное для математической грамотности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• </a:t>
            </a:r>
            <a:r>
              <a:rPr lang="ru-RU" b="1" dirty="0" smtClean="0">
                <a:solidFill>
                  <a:schemeClr val="bg1"/>
                </a:solidFill>
              </a:rPr>
              <a:t>Помнить о системности формируемых математических знаний, о необходимости теоретической базы: без знаний нет применения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 • формировать готовность к взаимодействию с математической стороной окружающего мира: через опыт и погружение в реальные ситуации (отдельные задания; цепочки заданий, объединенных ситуацией, проектные работы)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 • учить математическому моделированию реальных ситуаций и переносить способы решения учебных задач на реальные, создавать опыт поиска путей решения жизненных задач 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• развивать когнитивную сферу, учить познавать окружающий мир, задаваться вопросами и решать задачи разными способами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 • формировать компетенции: коммуникативную, читательскую, информационную, социальную 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• развивать регулятивную сферы и рефлексию: учить планировать деятельность, конструировать алгоритмы (вычисления, построения и пр.), контролировать процесс и результат, выполнять проверку на соответствие исходным данным и правдоподобие, коррекцию и оценку результата деятельности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Задачи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799" y="1140778"/>
            <a:ext cx="7781926" cy="3697922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770" y="1135991"/>
            <a:ext cx="8395605" cy="4942935"/>
          </a:xfrm>
          <a:prstGeom prst="rect">
            <a:avLst/>
          </a:prstGeom>
        </p:spPr>
      </p:pic>
      <p:pic>
        <p:nvPicPr>
          <p:cNvPr id="7" name="Объект 3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687" y="1088230"/>
            <a:ext cx="8383588" cy="464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20723" t="14595" r="20400" b="2542"/>
          <a:stretch>
            <a:fillRect/>
          </a:stretch>
        </p:blipFill>
        <p:spPr bwMode="auto">
          <a:xfrm>
            <a:off x="377371" y="1059544"/>
            <a:ext cx="8403772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 l="22781" t="22901" r="20773" b="10234"/>
          <a:stretch>
            <a:fillRect/>
          </a:stretch>
        </p:blipFill>
        <p:spPr bwMode="auto">
          <a:xfrm>
            <a:off x="28468" y="1117600"/>
            <a:ext cx="8607532" cy="526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56138" y="1142999"/>
            <a:ext cx="7702062" cy="47214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Полезные ссылки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u="sng" dirty="0" smtClean="0">
                <a:solidFill>
                  <a:schemeClr val="bg1">
                    <a:lumMod val="95000"/>
                  </a:schemeClr>
                </a:solidFill>
                <a:hlinkClick r:id="rId2"/>
              </a:rPr>
              <a:t>https://rikc.by/ru/PISA/2-ex__pisa.pdf</a:t>
            </a:r>
            <a:endParaRPr lang="ru-RU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b="1" u="sng" dirty="0" smtClean="0">
                <a:solidFill>
                  <a:schemeClr val="bg1">
                    <a:lumMod val="95000"/>
                  </a:schemeClr>
                </a:solidFill>
                <a:hlinkClick r:id="rId3"/>
              </a:rPr>
              <a:t>http://skiv.instrao.ru/bank-zadaniy/matematicheskaya-gramotnost/</a:t>
            </a:r>
            <a:endParaRPr lang="ru-RU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b="1" u="sng" dirty="0" smtClean="0">
                <a:solidFill>
                  <a:schemeClr val="bg1">
                    <a:lumMod val="95000"/>
                  </a:schemeClr>
                </a:solidFill>
                <a:hlinkClick r:id="rId4"/>
              </a:rPr>
              <a:t>https://clck.ru/TeXmB</a:t>
            </a:r>
            <a:endParaRPr lang="ru-RU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b="1" u="sng" dirty="0" smtClean="0">
                <a:solidFill>
                  <a:schemeClr val="bg1">
                    <a:lumMod val="95000"/>
                  </a:schemeClr>
                </a:solidFill>
                <a:hlinkClick r:id="rId5"/>
              </a:rPr>
              <a:t>https://clck.ru/RrBVE</a:t>
            </a:r>
            <a:endParaRPr lang="ru-RU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b="1" u="sng" dirty="0" smtClean="0">
                <a:solidFill>
                  <a:schemeClr val="bg1">
                    <a:lumMod val="95000"/>
                  </a:schemeClr>
                </a:solidFill>
                <a:hlinkClick r:id="rId6"/>
              </a:rPr>
              <a:t>https://clck.ru/TeVxQ</a:t>
            </a:r>
            <a:endParaRPr lang="ru-RU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b="1" u="sng" dirty="0" smtClean="0">
                <a:solidFill>
                  <a:schemeClr val="bg1">
                    <a:lumMod val="95000"/>
                  </a:schemeClr>
                </a:solidFill>
                <a:hlinkClick r:id="rId7"/>
              </a:rPr>
              <a:t>https://goo.su/4KQh</a:t>
            </a:r>
            <a:endParaRPr lang="ru-RU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b="1" u="sng" dirty="0" smtClean="0">
                <a:solidFill>
                  <a:schemeClr val="bg1">
                    <a:lumMod val="95000"/>
                  </a:schemeClr>
                </a:solidFill>
                <a:hlinkClick r:id="rId8"/>
              </a:rPr>
              <a:t>https://clck.ru/SGLHf</a:t>
            </a:r>
            <a:endParaRPr lang="ru-RU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b="1" u="sng" dirty="0" smtClean="0">
                <a:solidFill>
                  <a:schemeClr val="bg1">
                    <a:lumMod val="95000"/>
                  </a:schemeClr>
                </a:solidFill>
                <a:hlinkClick r:id="rId9"/>
              </a:rPr>
              <a:t>https://fg.resh.edu.ru/functionalliteracy/events</a:t>
            </a:r>
            <a:endParaRPr lang="ru-RU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b="1" u="sng" dirty="0" smtClean="0">
                <a:solidFill>
                  <a:schemeClr val="bg1">
                    <a:lumMod val="95000"/>
                  </a:schemeClr>
                </a:solidFill>
                <a:hlinkClick r:id="rId10"/>
              </a:rPr>
              <a:t>https://media.prosv.ru/fg/</a:t>
            </a:r>
            <a:endParaRPr lang="ru-RU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b="1" u="sng" dirty="0" smtClean="0">
                <a:solidFill>
                  <a:schemeClr val="bg1">
                    <a:lumMod val="95000"/>
                  </a:schemeClr>
                </a:solidFill>
                <a:hlinkClick r:id="rId11"/>
              </a:rPr>
              <a:t>https://100balnik.ru.com/wp-content/uploads/2019/09/МА_5_2019_демоверсия.pdf</a:t>
            </a:r>
            <a:endParaRPr lang="ru-RU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b="1" u="sng" dirty="0" smtClean="0">
                <a:solidFill>
                  <a:schemeClr val="bg1">
                    <a:lumMod val="95000"/>
                  </a:schemeClr>
                </a:solidFill>
                <a:hlinkClick r:id="rId12"/>
              </a:rPr>
              <a:t>https://100balnik.ru.com/wp-content/uploads/2019/09/МА_7_2019_демоверсия.pdf</a:t>
            </a:r>
            <a:endParaRPr lang="ru-RU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b="1" u="sng" dirty="0" smtClean="0">
                <a:solidFill>
                  <a:schemeClr val="bg1">
                    <a:lumMod val="95000"/>
                  </a:schemeClr>
                </a:solidFill>
                <a:hlinkClick r:id="rId13"/>
              </a:rPr>
              <a:t>http://center-imc.ru/</a:t>
            </a:r>
            <a:endParaRPr lang="ru-RU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b="1" u="sng" dirty="0" smtClean="0">
                <a:solidFill>
                  <a:schemeClr val="bg1">
                    <a:lumMod val="95000"/>
                  </a:schemeClr>
                </a:solidFill>
                <a:hlinkClick r:id="rId14"/>
              </a:rPr>
              <a:t>http://testuser7.narod.ru/School3/Ahmetova1.pdf</a:t>
            </a:r>
            <a:endParaRPr lang="ru-RU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b="1" u="sng" dirty="0" smtClean="0">
                <a:solidFill>
                  <a:schemeClr val="bg1">
                    <a:lumMod val="95000"/>
                  </a:schemeClr>
                </a:solidFill>
                <a:hlinkClick r:id="rId15"/>
              </a:rPr>
              <a:t>https://kopilkaurokov.ru/matematika/testi/tiesty-po-matiematikie-dlia-podghotovkie-k-pisa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790" y="964059"/>
            <a:ext cx="7886699" cy="97789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Функциональная грамотность </a:t>
            </a:r>
            <a:b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включает: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1987242" y="1666027"/>
            <a:ext cx="5068887" cy="530225"/>
            <a:chOff x="1269" y="1296"/>
            <a:chExt cx="3193" cy="33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1985654" y="2428027"/>
            <a:ext cx="5070475" cy="549275"/>
            <a:chOff x="1268" y="1776"/>
            <a:chExt cx="3194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b="1" dirty="0" smtClean="0">
                  <a:solidFill>
                    <a:srgbClr val="000000"/>
                  </a:solidFill>
                </a:rPr>
                <a:t>Математическую грамотность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2036126" y="3223037"/>
            <a:ext cx="5067300" cy="547687"/>
            <a:chOff x="1270" y="2247"/>
            <a:chExt cx="3192" cy="345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b="1" dirty="0" err="1" smtClean="0">
                  <a:solidFill>
                    <a:srgbClr val="000000"/>
                  </a:solidFill>
                </a:rPr>
                <a:t>Естественно-научную</a:t>
              </a:r>
              <a:r>
                <a:rPr lang="ru-RU" sz="2000" b="1" dirty="0" smtClean="0">
                  <a:solidFill>
                    <a:srgbClr val="000000"/>
                  </a:solidFill>
                </a:rPr>
                <a:t> грамотность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27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9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1985654" y="3937740"/>
            <a:ext cx="5070475" cy="547687"/>
            <a:chOff x="1268" y="2727"/>
            <a:chExt cx="3194" cy="345"/>
          </a:xfrm>
        </p:grpSpPr>
        <p:sp>
          <p:nvSpPr>
            <p:cNvPr id="36" name="AutoShape 33"/>
            <p:cNvSpPr>
              <a:spLocks noChangeArrowheads="1"/>
            </p:cNvSpPr>
            <p:nvPr/>
          </p:nvSpPr>
          <p:spPr bwMode="gray">
            <a:xfrm>
              <a:off x="1422" y="272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1525" y="277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b="1" dirty="0" smtClean="0">
                  <a:solidFill>
                    <a:srgbClr val="000000"/>
                  </a:solidFill>
                </a:rPr>
                <a:t>Финансовую грамотность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298"/>
              <a:chOff x="1414" y="2726"/>
              <a:chExt cx="266" cy="298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40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42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CA55F9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4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>
                        <a:gamma/>
                        <a:shade val="63529"/>
                        <a:invGamma/>
                      </a:srgbClr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45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440" y="274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46" name="Group 96"/>
          <p:cNvGrpSpPr>
            <a:grpSpLocks/>
          </p:cNvGrpSpPr>
          <p:nvPr/>
        </p:nvGrpSpPr>
        <p:grpSpPr bwMode="auto">
          <a:xfrm>
            <a:off x="1985654" y="4699740"/>
            <a:ext cx="5064125" cy="547687"/>
            <a:chOff x="1268" y="3207"/>
            <a:chExt cx="3190" cy="345"/>
          </a:xfrm>
        </p:grpSpPr>
        <p:sp>
          <p:nvSpPr>
            <p:cNvPr id="47" name="AutoShape 43"/>
            <p:cNvSpPr>
              <a:spLocks noChangeArrowheads="1"/>
            </p:cNvSpPr>
            <p:nvPr/>
          </p:nvSpPr>
          <p:spPr bwMode="gray">
            <a:xfrm>
              <a:off x="1418" y="320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Text Box 52"/>
            <p:cNvSpPr txBox="1">
              <a:spLocks noChangeArrowheads="1"/>
            </p:cNvSpPr>
            <p:nvPr/>
          </p:nvSpPr>
          <p:spPr bwMode="gray">
            <a:xfrm>
              <a:off x="1521" y="325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b="1" dirty="0" smtClean="0">
                  <a:solidFill>
                    <a:srgbClr val="000000"/>
                  </a:solidFill>
                </a:rPr>
                <a:t>Глобальные компетенции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49" name="Group 85"/>
            <p:cNvGrpSpPr>
              <a:grpSpLocks/>
            </p:cNvGrpSpPr>
            <p:nvPr/>
          </p:nvGrpSpPr>
          <p:grpSpPr bwMode="auto">
            <a:xfrm>
              <a:off x="1268" y="3254"/>
              <a:ext cx="266" cy="298"/>
              <a:chOff x="1414" y="3206"/>
              <a:chExt cx="266" cy="298"/>
            </a:xfrm>
          </p:grpSpPr>
          <p:grpSp>
            <p:nvGrpSpPr>
              <p:cNvPr id="50" name="Group 86"/>
              <p:cNvGrpSpPr>
                <a:grpSpLocks/>
              </p:cNvGrpSpPr>
              <p:nvPr/>
            </p:nvGrpSpPr>
            <p:grpSpPr bwMode="auto">
              <a:xfrm>
                <a:off x="1414" y="3206"/>
                <a:ext cx="266" cy="298"/>
                <a:chOff x="1415" y="1276"/>
                <a:chExt cx="266" cy="298"/>
              </a:xfrm>
            </p:grpSpPr>
            <p:pic>
              <p:nvPicPr>
                <p:cNvPr id="52" name="Picture 8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3" name="Oval 8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4D98E3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" name="Oval 8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>
                        <a:gamma/>
                        <a:shade val="63529"/>
                        <a:invGamma/>
                      </a:srgbClr>
                    </a:gs>
                    <a:gs pos="100000">
                      <a:srgbClr val="4D98E3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55" name="Picture 9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1" name="Text Box 91"/>
              <p:cNvSpPr txBox="1">
                <a:spLocks noChangeArrowheads="1"/>
              </p:cNvSpPr>
              <p:nvPr/>
            </p:nvSpPr>
            <p:spPr bwMode="gray">
              <a:xfrm>
                <a:off x="1440" y="322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5</a:t>
                </a:r>
              </a:p>
            </p:txBody>
          </p:sp>
        </p:grpSp>
      </p:grpSp>
      <p:sp>
        <p:nvSpPr>
          <p:cNvPr id="56" name="Прямоугольник 55"/>
          <p:cNvSpPr/>
          <p:nvPr/>
        </p:nvSpPr>
        <p:spPr>
          <a:xfrm>
            <a:off x="2506717" y="1749969"/>
            <a:ext cx="3736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Читательскую грамотность</a:t>
            </a:r>
            <a:endParaRPr lang="ru-RU" b="1" dirty="0"/>
          </a:p>
        </p:txBody>
      </p:sp>
      <p:grpSp>
        <p:nvGrpSpPr>
          <p:cNvPr id="57" name="Group 93"/>
          <p:cNvGrpSpPr>
            <a:grpSpLocks/>
          </p:cNvGrpSpPr>
          <p:nvPr/>
        </p:nvGrpSpPr>
        <p:grpSpPr bwMode="auto">
          <a:xfrm>
            <a:off x="2027695" y="5370923"/>
            <a:ext cx="5070475" cy="549275"/>
            <a:chOff x="1268" y="1776"/>
            <a:chExt cx="3194" cy="346"/>
          </a:xfrm>
        </p:grpSpPr>
        <p:sp>
          <p:nvSpPr>
            <p:cNvPr id="58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59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b="1" dirty="0" err="1" smtClean="0">
                  <a:solidFill>
                    <a:srgbClr val="000000"/>
                  </a:solidFill>
                </a:rPr>
                <a:t>Креативное</a:t>
              </a:r>
              <a:r>
                <a:rPr lang="ru-RU" sz="2000" b="1" dirty="0" smtClean="0">
                  <a:solidFill>
                    <a:srgbClr val="000000"/>
                  </a:solidFill>
                </a:rPr>
                <a:t> мышление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60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61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63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4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5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66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62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b="1" dirty="0" smtClean="0">
                    <a:solidFill>
                      <a:srgbClr val="FFFFFF"/>
                    </a:solidFill>
                  </a:rPr>
                  <a:t>6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63819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335" y="509261"/>
            <a:ext cx="7886699" cy="97789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Математическая </a:t>
            </a:r>
            <a:r>
              <a:rPr lang="ru-RU" b="1" dirty="0" smtClean="0">
                <a:solidFill>
                  <a:schemeClr val="bg1"/>
                </a:solidFill>
              </a:rPr>
              <a:t>грамотность -это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chemeClr val="bg1"/>
                </a:solidFill>
              </a:rPr>
              <a:t>способность индивидуума проводить математические рассуждения и формулировать, применять, интерпретировать математику для решения проблем в разнообразных контекстах реального мира. Она включает использование математических понятий, процедур, фактов и инструментов, чтобы описать, объяснить и предсказать явления. Она помогает людям понять роль математики в мире, высказывать хорошо обоснованные суждения и принимать решения, которые необходимы конструктивному, активному и размышляющему гражданину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65867"/>
            <a:ext cx="7886699" cy="144581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Механизм взаимодействия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двух миров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7485"/>
          <a:stretch>
            <a:fillRect/>
          </a:stretch>
        </p:blipFill>
        <p:spPr bwMode="auto">
          <a:xfrm>
            <a:off x="628650" y="2403566"/>
            <a:ext cx="7886700" cy="359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146" y="1037492"/>
            <a:ext cx="8598877" cy="5477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Виды заданий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6204" y="1606731"/>
            <a:ext cx="4558937" cy="9927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hlinkClick r:id="rId2" action="ppaction://hlinksldjump"/>
              </a:rPr>
              <a:t>Стартовые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1658982" y="3383280"/>
            <a:ext cx="4572000" cy="10189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u="sng" dirty="0" smtClean="0">
                <a:solidFill>
                  <a:srgbClr val="C00000"/>
                </a:solidFill>
              </a:rPr>
              <a:t>Обучающие</a:t>
            </a:r>
          </a:p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3730134" y="4915318"/>
            <a:ext cx="4572000" cy="10189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u="sng" dirty="0" smtClean="0">
                <a:solidFill>
                  <a:srgbClr val="FF0000"/>
                </a:solidFill>
              </a:rPr>
              <a:t>Итоговые 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Стартовая задача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490" y="1143675"/>
            <a:ext cx="3890074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8204" y="2091593"/>
            <a:ext cx="3665773" cy="268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6515100" y="5635869"/>
            <a:ext cx="958362" cy="87923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Обучающая задача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0343" y="995000"/>
            <a:ext cx="3757310" cy="505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4696" y="1067441"/>
            <a:ext cx="3435532" cy="507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8714" y="14865915"/>
            <a:ext cx="3095286" cy="435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Управляющая кнопка: назад 6">
            <a:hlinkClick r:id="rId5" action="ppaction://hlinksldjump" highlightClick="1"/>
          </p:cNvPr>
          <p:cNvSpPr/>
          <p:nvPr/>
        </p:nvSpPr>
        <p:spPr>
          <a:xfrm>
            <a:off x="6981092" y="5706208"/>
            <a:ext cx="1266093" cy="81768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Итоговая задача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610" y="1112565"/>
            <a:ext cx="3628086" cy="5170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3501" y="2432766"/>
            <a:ext cx="3779183" cy="269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693</TotalTime>
  <Words>300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     Муниципальное общеобразовательное учреждение «Гимназия №2» г. Воркуты        Функциональная  грамотность  на уроках математики.  Взаимодействие двух миров: реального и математического        Выполнили: Чернилина Е.В., руководитель МК учителей математики, физики, информатики; Майер Е.В., учитель математики</vt:lpstr>
      <vt:lpstr>Функциональная грамотность  включает: </vt:lpstr>
      <vt:lpstr>Математическая грамотность -это </vt:lpstr>
      <vt:lpstr>Механизм взаимодействия  двух миров</vt:lpstr>
      <vt:lpstr>Слайд 5</vt:lpstr>
      <vt:lpstr>Виды заданий</vt:lpstr>
      <vt:lpstr>Стартовая задача</vt:lpstr>
      <vt:lpstr>Обучающая задача</vt:lpstr>
      <vt:lpstr>Итоговая задача</vt:lpstr>
      <vt:lpstr>Важное для математической грамотности </vt:lpstr>
      <vt:lpstr>Задачи</vt:lpstr>
      <vt:lpstr>Полезные ссылки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admin</cp:lastModifiedBy>
  <cp:revision>101</cp:revision>
  <dcterms:created xsi:type="dcterms:W3CDTF">2016-11-18T14:12:19Z</dcterms:created>
  <dcterms:modified xsi:type="dcterms:W3CDTF">2022-12-15T18:36:33Z</dcterms:modified>
</cp:coreProperties>
</file>