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4" autoAdjust="0"/>
  </p:normalViewPr>
  <p:slideViewPr>
    <p:cSldViewPr>
      <p:cViewPr varScale="1">
        <p:scale>
          <a:sx n="56" d="100"/>
          <a:sy n="56" d="100"/>
        </p:scale>
        <p:origin x="6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5CDD-3743-4C17-BE7D-83A7106F60AD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A162-399D-4562-B395-0C5492C5B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CCCA-19C3-40FD-83DC-91200EA4CFE0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5A28-763B-46CE-AA45-DDB7CCD04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F10F-EAF6-448E-B7C1-B841AAD26E4C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078F-E577-47C5-8092-4007BA936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E93A-C2C0-448A-A9E4-2ECA3E529DB5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D0E2-316B-4715-A94F-57569DE12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3C56-18EC-44EA-B6AD-D0522C672FDB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C978-86D9-4A5F-8070-92EE731FD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7BFC-08A5-4B69-B0B5-560FE482DF61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CDAF-E386-41C3-ABCD-384F2AC7C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A51D-4102-45FF-B344-13DDEAEC1F43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F258-8ABE-412B-960E-30F160CF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07F-07ED-4889-8388-D1CE268BA273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9186-C2AA-4DBB-88D0-55B42C618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806C-88B9-4879-A02A-81157760E21D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2445-DE50-4EA1-B661-27168C820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6D5D-AFA2-4B3B-922B-EE3F95CA1851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6F92-67AF-4446-A902-AA407D87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C5C2-6A9F-4B62-9C21-ED2781EDD233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9F2F-F909-4DF5-99ED-7220FA1CE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9D5E8-1D5A-4796-94BC-884916943F18}" type="datetimeFigureOut">
              <a:rPr lang="ru-RU"/>
              <a:pPr>
                <a:defRPr/>
              </a:pPr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D0494-DD1B-46B4-813F-B398AEBE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152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9144000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18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7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335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091" y="71644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642910" y="4714885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hlink"/>
                </a:solidFill>
              </a:rPr>
              <a:t>Инвестируй в </a:t>
            </a:r>
            <a:r>
              <a:rPr lang="ru-RU" sz="3600" b="1" dirty="0">
                <a:solidFill>
                  <a:schemeClr val="hlink"/>
                </a:solidFill>
              </a:rPr>
              <a:t>комфортное</a:t>
            </a:r>
            <a:r>
              <a:rPr lang="ru-RU" sz="3200" b="1" dirty="0">
                <a:solidFill>
                  <a:schemeClr val="hlink"/>
                </a:solidFill>
              </a:rPr>
              <a:t> обучение</a:t>
            </a: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4572000" y="6000768"/>
            <a:ext cx="42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hlink"/>
                </a:solidFill>
              </a:rPr>
              <a:t>Деревягина Ольга Александровна, </a:t>
            </a:r>
          </a:p>
          <a:p>
            <a:r>
              <a:rPr lang="ru-RU" sz="1400" b="1" i="1" dirty="0">
                <a:solidFill>
                  <a:schemeClr val="hlink"/>
                </a:solidFill>
              </a:rPr>
              <a:t>директор МОУ «Гимназия №2» г. Воркуты</a:t>
            </a:r>
          </a:p>
        </p:txBody>
      </p:sp>
      <p:pic>
        <p:nvPicPr>
          <p:cNvPr id="142" name="Picture 25" descr="Гимназия №2_бан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52"/>
            <a:ext cx="704286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7" name="Группа 152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9144000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4375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7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392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93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091" y="71644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sp>
        <p:nvSpPr>
          <p:cNvPr id="14368" name="Rectangle 24"/>
          <p:cNvSpPr>
            <a:spLocks noChangeArrowheads="1"/>
          </p:cNvSpPr>
          <p:nvPr/>
        </p:nvSpPr>
        <p:spPr bwMode="auto">
          <a:xfrm>
            <a:off x="3995738" y="163513"/>
            <a:ext cx="4005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hlink"/>
                </a:solidFill>
              </a:rPr>
              <a:t> Гимназии №2 – 65 лет!</a:t>
            </a:r>
          </a:p>
        </p:txBody>
      </p:sp>
      <p:pic>
        <p:nvPicPr>
          <p:cNvPr id="5" name="Picture 31" descr="STV_0247"/>
          <p:cNvPicPr>
            <a:picLocks noChangeAspect="1" noChangeArrowheads="1"/>
          </p:cNvPicPr>
          <p:nvPr/>
        </p:nvPicPr>
        <p:blipFill>
          <a:blip r:embed="rId4" cstate="print"/>
          <a:srcRect b="26820"/>
          <a:stretch>
            <a:fillRect/>
          </a:stretch>
        </p:blipFill>
        <p:spPr bwMode="auto">
          <a:xfrm>
            <a:off x="928662" y="3500438"/>
            <a:ext cx="5689600" cy="277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72" name="Picture 32" descr="nashivka-removebg-pre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000504"/>
            <a:ext cx="1285884" cy="1635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571480"/>
            <a:ext cx="3706765" cy="254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7" name="TextBox 146"/>
          <p:cNvSpPr txBox="1"/>
          <p:nvPr/>
        </p:nvSpPr>
        <p:spPr>
          <a:xfrm>
            <a:off x="928662" y="321468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Фото 1. Здание гимназии.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14942" y="3214686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Фото 2. Пригласительный билет, 1959 г.</a:t>
            </a:r>
          </a:p>
        </p:txBody>
      </p:sp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928670"/>
            <a:ext cx="3231089" cy="2211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1" name="TextBox 150"/>
          <p:cNvSpPr txBox="1"/>
          <p:nvPr/>
        </p:nvSpPr>
        <p:spPr>
          <a:xfrm>
            <a:off x="928662" y="6357958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Фото 3. День рождения гимназии, октябрь 2022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52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9144000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366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7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83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091" y="71644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sp>
        <p:nvSpPr>
          <p:cNvPr id="15363" name="Rectangle 25"/>
          <p:cNvSpPr>
            <a:spLocks noChangeArrowheads="1"/>
          </p:cNvSpPr>
          <p:nvPr/>
        </p:nvSpPr>
        <p:spPr bwMode="auto">
          <a:xfrm>
            <a:off x="2268538" y="188913"/>
            <a:ext cx="616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hlink"/>
                </a:solidFill>
              </a:rPr>
              <a:t>Состояние окон в учебных кабинетах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36969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TextBox 141"/>
          <p:cNvSpPr txBox="1"/>
          <p:nvPr/>
        </p:nvSpPr>
        <p:spPr>
          <a:xfrm>
            <a:off x="1142976" y="5857892"/>
            <a:ext cx="260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Фото 1. Окно закрыто пленкой, </a:t>
            </a:r>
          </a:p>
          <a:p>
            <a:pPr algn="ctr"/>
            <a:r>
              <a:rPr lang="ru-RU" sz="1200" b="1" dirty="0"/>
              <a:t>чтобы не было сквозняков.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7049" y="785794"/>
            <a:ext cx="36969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TextBox 142"/>
          <p:cNvSpPr txBox="1"/>
          <p:nvPr/>
        </p:nvSpPr>
        <p:spPr>
          <a:xfrm>
            <a:off x="4986258" y="5786454"/>
            <a:ext cx="351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Фото 2. Стекла окон составные,</a:t>
            </a:r>
          </a:p>
          <a:p>
            <a:pPr algn="ctr"/>
            <a:r>
              <a:rPr lang="ru-RU" sz="1200" b="1" dirty="0"/>
              <a:t>рамы  подвержены гниению. </a:t>
            </a:r>
          </a:p>
          <a:p>
            <a:pPr algn="ctr"/>
            <a:r>
              <a:rPr lang="ru-RU" sz="1200" b="1" dirty="0"/>
              <a:t>Окна не открываются.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52"/>
          <p:cNvGrpSpPr>
            <a:grpSpLocks/>
          </p:cNvGrpSpPr>
          <p:nvPr/>
        </p:nvGrpSpPr>
        <p:grpSpPr bwMode="auto">
          <a:xfrm>
            <a:off x="-7643898" y="4143380"/>
            <a:ext cx="9144000" cy="6865938"/>
            <a:chOff x="0" y="0"/>
            <a:chExt cx="9144000" cy="6865401"/>
          </a:xfrm>
        </p:grpSpPr>
        <p:sp>
          <p:nvSpPr>
            <p:cNvPr id="2" name="Прямоугольник 149"/>
            <p:cNvSpPr/>
            <p:nvPr/>
          </p:nvSpPr>
          <p:spPr>
            <a:xfrm>
              <a:off x="395287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8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5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51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5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8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35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4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53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08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3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4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16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7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8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9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0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1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2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3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25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6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7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8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1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2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8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9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45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48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2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3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4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5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6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7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59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0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1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2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3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4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5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6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68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9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0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1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2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3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4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5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77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8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9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0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1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2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3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5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7487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8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09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90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12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29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0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33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580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81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3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7510" name="Text Box 101"/>
          <p:cNvSpPr txBox="1">
            <a:spLocks noChangeArrowheads="1"/>
          </p:cNvSpPr>
          <p:nvPr/>
        </p:nvSpPr>
        <p:spPr bwMode="auto">
          <a:xfrm>
            <a:off x="435610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149" name="Группа 152"/>
          <p:cNvGrpSpPr>
            <a:grpSpLocks/>
          </p:cNvGrpSpPr>
          <p:nvPr/>
        </p:nvGrpSpPr>
        <p:grpSpPr bwMode="auto">
          <a:xfrm>
            <a:off x="0" y="0"/>
            <a:ext cx="9144000" cy="6865938"/>
            <a:chOff x="0" y="0"/>
            <a:chExt cx="9144000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88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289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2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559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60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091" y="71644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240" y="571480"/>
            <a:ext cx="3756422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71480"/>
            <a:ext cx="3714776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" name="TextBox 303"/>
          <p:cNvSpPr txBox="1"/>
          <p:nvPr/>
        </p:nvSpPr>
        <p:spPr>
          <a:xfrm>
            <a:off x="642910" y="5643578"/>
            <a:ext cx="835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Фото 3. Окна окрашены только с внутренней стороны, состояние рам </a:t>
            </a:r>
          </a:p>
          <a:p>
            <a:pPr algn="ctr"/>
            <a:r>
              <a:rPr lang="ru-RU" b="1" dirty="0"/>
              <a:t>не позволяет проводить проветривание или мыть окна. Стекла составные, задерживают свет. Зимой сквозняки. В кабинетах холодно. </a:t>
            </a:r>
          </a:p>
        </p:txBody>
      </p:sp>
      <p:sp>
        <p:nvSpPr>
          <p:cNvPr id="275" name="Rectangle 25"/>
          <p:cNvSpPr>
            <a:spLocks noChangeArrowheads="1"/>
          </p:cNvSpPr>
          <p:nvPr/>
        </p:nvSpPr>
        <p:spPr bwMode="auto">
          <a:xfrm>
            <a:off x="2268538" y="188913"/>
            <a:ext cx="616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hlink"/>
                </a:solidFill>
              </a:rPr>
              <a:t>Состояние окон в учебных кабинетах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52"/>
          <p:cNvGrpSpPr>
            <a:grpSpLocks/>
          </p:cNvGrpSpPr>
          <p:nvPr/>
        </p:nvGrpSpPr>
        <p:grpSpPr bwMode="auto">
          <a:xfrm>
            <a:off x="0" y="-7938"/>
            <a:ext cx="10613131" cy="6865938"/>
            <a:chOff x="0" y="0"/>
            <a:chExt cx="10613131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6390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7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407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72726" y="7937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785786" y="571480"/>
          <a:ext cx="7929619" cy="42148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№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Товар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Кол-во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Ед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Цена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Сумма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Окно ПВХ 22280*1670 пов-отк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30 744,00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860 832,00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Водоотлив 250*2250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1 400,00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39 200,00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3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Герметик  Клей 345  COSMOFEN 305 </a:t>
                      </a:r>
                      <a:r>
                        <a:rPr lang="ru-RU" sz="1500" b="1" dirty="0" err="1"/>
                        <a:t>гр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1 050,00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29 400,00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4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Дюбель 10*182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420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22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9 240,00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5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Заглушки на подоконник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34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952,00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6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Лента ПСУЛ Россия 15*30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56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204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11 424,00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7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Пена КUDO 65+ RED зима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196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950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186 200,00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Подоконник 600*1850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2 300,00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64 400,00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9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Сэндвич-панель 3000*300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168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460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77 280,00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Угол пластиковый 30*30*3000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84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102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8 568,00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11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расходные материалы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56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300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16 800,00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12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Ручка "защита для детей"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28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шт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800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22 400,00</a:t>
                      </a:r>
                      <a:endParaRPr lang="ru-RU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06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1 326 696,00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64" marR="6546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3" name="Прямоугольник 142"/>
          <p:cNvSpPr/>
          <p:nvPr/>
        </p:nvSpPr>
        <p:spPr>
          <a:xfrm>
            <a:off x="714348" y="4857760"/>
            <a:ext cx="82153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Распределение бюджета проекта "Инвестируй в комфортное будущее»  по источникам финансирования (в рублях):</a:t>
            </a:r>
            <a:endParaRPr lang="ru-RU" sz="14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lvl="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Всего 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1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326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696,00 рублей из них: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 республиканский бюджет Республики Коми 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800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000,00 </a:t>
            </a:r>
            <a:r>
              <a:rPr lang="ru-RU" sz="1400" b="1" dirty="0" err="1">
                <a:latin typeface="Times New Roman" pitchFamily="18" charset="0"/>
                <a:ea typeface="Times New Roman" pitchFamily="18" charset="0"/>
                <a:cs typeface="Arial" pitchFamily="34" charset="0"/>
              </a:rPr>
              <a:t>руб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 бюджет муниципального образования городского округа 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Воркута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- 88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888,89 рублей;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 объем средств граждан и (или) юридических лиц, и (или) индивидуальных предпринимателей 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387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807,11 рублей;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 объем средств учреждения, полученных от приносящей доход деятельности 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50</a:t>
            </a:r>
            <a:r>
              <a:rPr lang="ru-RU" sz="1400" b="1" dirty="0">
                <a:latin typeface="Arial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000,00 руб.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25"/>
          <p:cNvSpPr>
            <a:spLocks noChangeArrowheads="1"/>
          </p:cNvSpPr>
          <p:nvPr/>
        </p:nvSpPr>
        <p:spPr bwMode="auto">
          <a:xfrm>
            <a:off x="1000100" y="142852"/>
            <a:ext cx="742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hlink"/>
                </a:solidFill>
              </a:rPr>
              <a:t>Смета проекта «Инвестируй в комфортное обучение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152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0"/>
            <a:chExt cx="9144000" cy="6865401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395288" y="0"/>
              <a:ext cx="244475" cy="68654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539750" cy="6857464"/>
            </a:xfrm>
            <a:prstGeom prst="rect">
              <a:avLst/>
            </a:prstGeom>
            <a:solidFill>
              <a:srgbClr val="328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473" name="Группа 150"/>
            <p:cNvGrpSpPr>
              <a:grpSpLocks/>
            </p:cNvGrpSpPr>
            <p:nvPr/>
          </p:nvGrpSpPr>
          <p:grpSpPr bwMode="auto">
            <a:xfrm>
              <a:off x="57157" y="370963"/>
              <a:ext cx="437740" cy="6116073"/>
              <a:chOff x="57157" y="370963"/>
              <a:chExt cx="437740" cy="6116073"/>
            </a:xfrm>
          </p:grpSpPr>
          <p:grpSp>
            <p:nvGrpSpPr>
              <p:cNvPr id="7" name="Группа 6"/>
              <p:cNvGrpSpPr/>
              <p:nvPr/>
            </p:nvGrpSpPr>
            <p:grpSpPr>
              <a:xfrm rot="5400000" flipH="1" flipV="1">
                <a:off x="82303" y="81891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Прямая соединительная линия 13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Прямая соединительная линия 13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Прямая соединительная линия 13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Прямая соединительная линия 13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Прямая соединительная линия 13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Прямая соединительная линия 13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Прямая соединительная линия 14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 rot="5400000" flipH="1" flipV="1">
                <a:off x="82303" y="119046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8"/>
              <p:cNvGrpSpPr/>
              <p:nvPr/>
            </p:nvGrpSpPr>
            <p:grpSpPr>
              <a:xfrm rot="5400000" flipH="1" flipV="1">
                <a:off x="82303" y="156201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Прямая соединительная линия 11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Прямая соединительная линия 12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Прямая соединительная линия 12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Прямая соединительная линия 12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 rot="5400000" flipH="1" flipV="1">
                <a:off x="82303" y="1933557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 rot="5400000" flipH="1" flipV="1">
                <a:off x="82303" y="2305104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 rot="5400000" flipH="1" flipV="1">
                <a:off x="82303" y="267665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 rot="5400000" flipH="1" flipV="1">
                <a:off x="82303" y="304819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 rot="5400000" flipH="1" flipV="1">
                <a:off x="82303" y="3419746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14"/>
              <p:cNvGrpSpPr/>
              <p:nvPr/>
            </p:nvGrpSpPr>
            <p:grpSpPr>
              <a:xfrm rot="5400000" flipH="1" flipV="1">
                <a:off x="82303" y="3791293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Группа 15"/>
              <p:cNvGrpSpPr/>
              <p:nvPr/>
            </p:nvGrpSpPr>
            <p:grpSpPr>
              <a:xfrm rot="5400000" flipH="1" flipV="1">
                <a:off x="82303" y="4162840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 rot="5400000" flipH="1" flipV="1">
                <a:off x="82303" y="4534388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Группа 17"/>
              <p:cNvGrpSpPr/>
              <p:nvPr/>
            </p:nvGrpSpPr>
            <p:grpSpPr>
              <a:xfrm rot="5400000" flipH="1" flipV="1">
                <a:off x="96761" y="5649029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 rot="5400000" flipH="1" flipV="1">
                <a:off x="88619" y="4905935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/>
              <p:cNvGrpSpPr/>
              <p:nvPr/>
            </p:nvGrpSpPr>
            <p:grpSpPr>
              <a:xfrm rot="5400000" flipH="1" flipV="1">
                <a:off x="96761" y="5277482"/>
                <a:ext cx="340986" cy="345581"/>
                <a:chOff x="3938954" y="1139483"/>
                <a:chExt cx="2391508" cy="2423747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938954" y="1727395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938954" y="2986454"/>
                  <a:ext cx="239150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515730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753686" y="1139483"/>
                  <a:ext cx="0" cy="242374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5148775" y="1139483"/>
                  <a:ext cx="0" cy="58791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938954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5753686" y="2356924"/>
                  <a:ext cx="57677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5148775" y="2986454"/>
                  <a:ext cx="0" cy="57677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9490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663" y="370963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1" name="Picture 2" descr="C:\Users\anufriev.nu\Desktop\ыва\дети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157" y="6180624"/>
                <a:ext cx="433234" cy="3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Прямоугольник 153"/>
            <p:cNvSpPr/>
            <p:nvPr/>
          </p:nvSpPr>
          <p:spPr>
            <a:xfrm>
              <a:off x="8784000" y="6453376"/>
              <a:ext cx="360000" cy="36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328EDA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ru-RU" sz="1600" b="1" dirty="0">
                <a:solidFill>
                  <a:srgbClr val="328ED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pic>
          <p:nvPicPr>
            <p:cNvPr id="1027" name="Picture 3" descr="C:\Users\anufriev.nu\Desktop\ыва\unna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091" y="71644"/>
              <a:ext cx="540405" cy="540405"/>
            </a:xfrm>
            <a:prstGeom prst="rect">
              <a:avLst/>
            </a:prstGeom>
            <a:noFill/>
            <a:effectLst>
              <a:innerShdw blurRad="88900" dist="25400">
                <a:prstClr val="black">
                  <a:alpha val="40000"/>
                </a:prstClr>
              </a:innerShdw>
            </a:effectLst>
          </p:spPr>
        </p:pic>
      </p:grp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34290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71480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71480"/>
            <a:ext cx="3548088" cy="266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" name="TextBox 155"/>
          <p:cNvSpPr txBox="1"/>
          <p:nvPr/>
        </p:nvSpPr>
        <p:spPr>
          <a:xfrm>
            <a:off x="2143108" y="3214686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Фото 1, 2. Представление проекта на собрании.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429784" y="228599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785786" y="6357958"/>
            <a:ext cx="278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Фото 3. Голосование за проект.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429124" y="3441680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/>
              <a:t>  31 марта 2023 г. – собрание  граждан по обсуждению проектов.</a:t>
            </a:r>
          </a:p>
          <a:p>
            <a:pPr marL="342900" indent="-342900"/>
            <a:r>
              <a:rPr lang="ru-RU" dirty="0"/>
              <a:t>  Приняли участие </a:t>
            </a:r>
            <a:r>
              <a:rPr lang="ru-RU" b="1" dirty="0"/>
              <a:t>50 человек.</a:t>
            </a:r>
          </a:p>
          <a:p>
            <a:pPr marL="342900" indent="-342900"/>
            <a:r>
              <a:rPr lang="ru-RU" dirty="0"/>
              <a:t>  Сформирована инициативная группа.</a:t>
            </a:r>
          </a:p>
          <a:p>
            <a:pPr marL="342900" indent="-342900"/>
            <a:r>
              <a:rPr lang="ru-RU" dirty="0"/>
              <a:t>  Определена  минимальная сумма – </a:t>
            </a:r>
            <a:r>
              <a:rPr lang="ru-RU" b="1" dirty="0"/>
              <a:t>300 рублей.</a:t>
            </a:r>
          </a:p>
          <a:p>
            <a:pPr marL="342900" indent="-342900"/>
            <a:r>
              <a:rPr lang="ru-RU" dirty="0"/>
              <a:t>   Собрано по состоянию на 19.04.2023 –  </a:t>
            </a:r>
            <a:r>
              <a:rPr lang="ru-RU" b="1" dirty="0"/>
              <a:t>406 подписей </a:t>
            </a:r>
            <a:r>
              <a:rPr lang="ru-RU" dirty="0"/>
              <a:t>в поддержку проекта.</a:t>
            </a:r>
          </a:p>
          <a:p>
            <a:pPr marL="342900" indent="-342900"/>
            <a:r>
              <a:rPr lang="ru-RU" dirty="0"/>
              <a:t>   Воркутинское ЛПУМГ </a:t>
            </a:r>
            <a:r>
              <a:rPr lang="ru-RU" b="1" dirty="0"/>
              <a:t>«Газпром </a:t>
            </a:r>
            <a:r>
              <a:rPr lang="ru-RU" b="1" dirty="0" err="1"/>
              <a:t>трансгаз</a:t>
            </a:r>
            <a:r>
              <a:rPr lang="ru-RU" b="1" dirty="0"/>
              <a:t> Ухта» </a:t>
            </a:r>
            <a:r>
              <a:rPr lang="ru-RU" dirty="0"/>
              <a:t>поддержало проект  суммой  </a:t>
            </a:r>
            <a:r>
              <a:rPr lang="ru-RU" b="1" dirty="0"/>
              <a:t>287  тысяч рублей.</a:t>
            </a:r>
          </a:p>
          <a:p>
            <a:pPr marL="342900" indent="-342900"/>
            <a:endParaRPr lang="ru-RU" dirty="0"/>
          </a:p>
        </p:txBody>
      </p:sp>
      <p:sp>
        <p:nvSpPr>
          <p:cNvPr id="160" name="AutoShape 35"/>
          <p:cNvSpPr>
            <a:spLocks noChangeArrowheads="1"/>
          </p:cNvSpPr>
          <p:nvPr/>
        </p:nvSpPr>
        <p:spPr bwMode="auto">
          <a:xfrm flipV="1">
            <a:off x="4500562" y="3571876"/>
            <a:ext cx="71438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" name="AutoShape 35"/>
          <p:cNvSpPr>
            <a:spLocks noChangeArrowheads="1"/>
          </p:cNvSpPr>
          <p:nvPr/>
        </p:nvSpPr>
        <p:spPr bwMode="auto">
          <a:xfrm flipH="1">
            <a:off x="4500562" y="4143380"/>
            <a:ext cx="71439" cy="71439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" name="AutoShape 35"/>
          <p:cNvSpPr>
            <a:spLocks noChangeArrowheads="1"/>
          </p:cNvSpPr>
          <p:nvPr/>
        </p:nvSpPr>
        <p:spPr bwMode="auto">
          <a:xfrm flipV="1">
            <a:off x="4500562" y="4429132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" name="AutoShape 35"/>
          <p:cNvSpPr>
            <a:spLocks noChangeArrowheads="1"/>
          </p:cNvSpPr>
          <p:nvPr/>
        </p:nvSpPr>
        <p:spPr bwMode="auto">
          <a:xfrm flipV="1">
            <a:off x="4500562" y="4714884"/>
            <a:ext cx="71437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7" name="AutoShape 35"/>
          <p:cNvSpPr>
            <a:spLocks noChangeArrowheads="1"/>
          </p:cNvSpPr>
          <p:nvPr/>
        </p:nvSpPr>
        <p:spPr bwMode="auto">
          <a:xfrm flipV="1">
            <a:off x="4500562" y="5214950"/>
            <a:ext cx="71437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" name="AutoShape 35"/>
          <p:cNvSpPr>
            <a:spLocks noChangeArrowheads="1"/>
          </p:cNvSpPr>
          <p:nvPr/>
        </p:nvSpPr>
        <p:spPr bwMode="auto">
          <a:xfrm flipV="1">
            <a:off x="4500562" y="5786454"/>
            <a:ext cx="71437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" name="Rectangle 25"/>
          <p:cNvSpPr>
            <a:spLocks noChangeArrowheads="1"/>
          </p:cNvSpPr>
          <p:nvPr/>
        </p:nvSpPr>
        <p:spPr bwMode="auto">
          <a:xfrm>
            <a:off x="571472" y="142852"/>
            <a:ext cx="842968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hlink"/>
                </a:solidFill>
              </a:rPr>
              <a:t>Собрание граждан по обсуждению проекта Народного бюджета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433</Words>
  <Application>Microsoft Office PowerPoint</Application>
  <PresentationFormat>Экран (4:3)</PresentationFormat>
  <Paragraphs>119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KULAKOVA</dc:creator>
  <cp:lastModifiedBy>Захарова</cp:lastModifiedBy>
  <cp:revision>49</cp:revision>
  <dcterms:created xsi:type="dcterms:W3CDTF">2023-04-11T15:11:38Z</dcterms:created>
  <dcterms:modified xsi:type="dcterms:W3CDTF">2023-06-01T11:59:31Z</dcterms:modified>
</cp:coreProperties>
</file>